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sldIdLst>
    <p:sldId id="266" r:id="rId5"/>
    <p:sldId id="308" r:id="rId6"/>
    <p:sldId id="309" r:id="rId7"/>
    <p:sldId id="310" r:id="rId8"/>
    <p:sldId id="311" r:id="rId9"/>
    <p:sldId id="31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4/20/2020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4/20/2020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4/20/2020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4/20/2020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4/20/2020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4/20/2020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4/20/2020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4/20/2020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4/20/2020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4/20/2020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dirty="0"/>
              <a:t>Final Capstone Project</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a:bodyPr>
          <a:lstStyle/>
          <a:p>
            <a:r>
              <a:rPr lang="en-US" dirty="0"/>
              <a:t>A Local Restaurant clustering method</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1097280" y="286603"/>
            <a:ext cx="10058400" cy="1450757"/>
          </a:xfrm>
        </p:spPr>
        <p:txBody>
          <a:bodyPr>
            <a:normAutofit/>
          </a:bodyPr>
          <a:lstStyle/>
          <a:p>
            <a:pPr lvl="0"/>
            <a:r>
              <a:rPr lang="en-US" b="1" dirty="0"/>
              <a:t>Introduction to Business Problem</a:t>
            </a:r>
          </a:p>
        </p:txBody>
      </p:sp>
      <p:sp>
        <p:nvSpPr>
          <p:cNvPr id="5" name="Content Placeholder 4">
            <a:extLst>
              <a:ext uri="{FF2B5EF4-FFF2-40B4-BE49-F238E27FC236}">
                <a16:creationId xmlns:a16="http://schemas.microsoft.com/office/drawing/2014/main" id="{8EFDC716-CDD9-40A2-A31F-D2AA76D3ED50}"/>
              </a:ext>
            </a:extLst>
          </p:cNvPr>
          <p:cNvSpPr>
            <a:spLocks noGrp="1"/>
          </p:cNvSpPr>
          <p:nvPr>
            <p:ph idx="1"/>
          </p:nvPr>
        </p:nvSpPr>
        <p:spPr/>
        <p:txBody>
          <a:bodyPr/>
          <a:lstStyle/>
          <a:p>
            <a:r>
              <a:rPr lang="en-US" dirty="0"/>
              <a:t>In this project, we are trying to map out all restaurants in a defined area then applied the methodology of clustering, finding out centroids of each cluster. By comparing the geographical location of each centroid and other high population destinations such as shopping malls, cinema and groceries stores, we would get a general idea if restaurant business are built around specific categories of hubs.</a:t>
            </a:r>
          </a:p>
          <a:p>
            <a:pPr algn="just"/>
            <a:r>
              <a:rPr lang="en-US" dirty="0"/>
              <a:t>We don’t make certain business proposition in this project. Instead, the following analysis aims at proceeding a preliminary research for business plan.</a:t>
            </a:r>
          </a:p>
        </p:txBody>
      </p:sp>
    </p:spTree>
    <p:extLst>
      <p:ext uri="{BB962C8B-B14F-4D97-AF65-F5344CB8AC3E}">
        <p14:creationId xmlns:p14="http://schemas.microsoft.com/office/powerpoint/2010/main" val="265522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DCB5C-A03D-4955-9CC5-E457F627B710}"/>
              </a:ext>
            </a:extLst>
          </p:cNvPr>
          <p:cNvSpPr>
            <a:spLocks noGrp="1"/>
          </p:cNvSpPr>
          <p:nvPr>
            <p:ph type="title"/>
          </p:nvPr>
        </p:nvSpPr>
        <p:spPr/>
        <p:txBody>
          <a:bodyPr/>
          <a:lstStyle/>
          <a:p>
            <a:r>
              <a:rPr lang="en-US" b="1" dirty="0"/>
              <a:t>Data Requirement </a:t>
            </a:r>
            <a:endParaRPr lang="en-US" dirty="0"/>
          </a:p>
        </p:txBody>
      </p:sp>
      <p:sp>
        <p:nvSpPr>
          <p:cNvPr id="3" name="Content Placeholder 2">
            <a:extLst>
              <a:ext uri="{FF2B5EF4-FFF2-40B4-BE49-F238E27FC236}">
                <a16:creationId xmlns:a16="http://schemas.microsoft.com/office/drawing/2014/main" id="{DB3259D6-9B7C-4237-A398-DA79C9ADBE92}"/>
              </a:ext>
            </a:extLst>
          </p:cNvPr>
          <p:cNvSpPr>
            <a:spLocks noGrp="1"/>
          </p:cNvSpPr>
          <p:nvPr>
            <p:ph idx="1"/>
          </p:nvPr>
        </p:nvSpPr>
        <p:spPr>
          <a:xfrm>
            <a:off x="1097280" y="2108201"/>
            <a:ext cx="9530963" cy="1059069"/>
          </a:xfrm>
        </p:spPr>
        <p:txBody>
          <a:bodyPr>
            <a:normAutofit lnSpcReduction="10000"/>
          </a:bodyPr>
          <a:lstStyle/>
          <a:p>
            <a:pPr marL="0" indent="0" algn="just">
              <a:buNone/>
            </a:pPr>
            <a:r>
              <a:rPr lang="en-US" dirty="0" err="1"/>
              <a:t>FourSquare</a:t>
            </a:r>
            <a:r>
              <a:rPr lang="en-US" dirty="0"/>
              <a:t> database is used to fetched location data of restaurants and other point of places. A searching grid is created so we can bypass the search limit of 50 results. In this method, we fetched location data of 262 </a:t>
            </a:r>
            <a:r>
              <a:rPr lang="en-US" dirty="0" err="1"/>
              <a:t>restaurnats</a:t>
            </a:r>
            <a:r>
              <a:rPr lang="en-US" dirty="0"/>
              <a:t>.</a:t>
            </a:r>
          </a:p>
          <a:p>
            <a:pPr>
              <a:buFont typeface="Arial" panose="020B0604020202020204" pitchFamily="34" charset="0"/>
              <a:buChar char="•"/>
            </a:pPr>
            <a:endParaRPr lang="en-US" dirty="0"/>
          </a:p>
        </p:txBody>
      </p:sp>
      <p:pic>
        <p:nvPicPr>
          <p:cNvPr id="4" name="Picture 3">
            <a:extLst>
              <a:ext uri="{FF2B5EF4-FFF2-40B4-BE49-F238E27FC236}">
                <a16:creationId xmlns:a16="http://schemas.microsoft.com/office/drawing/2014/main" id="{D5978F34-ED34-4223-B0A8-4AE9EF99B9DF}"/>
              </a:ext>
            </a:extLst>
          </p:cNvPr>
          <p:cNvPicPr/>
          <p:nvPr/>
        </p:nvPicPr>
        <p:blipFill>
          <a:blip r:embed="rId2"/>
          <a:stretch>
            <a:fillRect/>
          </a:stretch>
        </p:blipFill>
        <p:spPr>
          <a:xfrm>
            <a:off x="3561411" y="3268842"/>
            <a:ext cx="4353560" cy="2599690"/>
          </a:xfrm>
          <a:prstGeom prst="rect">
            <a:avLst/>
          </a:prstGeom>
        </p:spPr>
      </p:pic>
    </p:spTree>
    <p:extLst>
      <p:ext uri="{BB962C8B-B14F-4D97-AF65-F5344CB8AC3E}">
        <p14:creationId xmlns:p14="http://schemas.microsoft.com/office/powerpoint/2010/main" val="1396556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B484A-445E-460E-96CF-D8545DB9F79E}"/>
              </a:ext>
            </a:extLst>
          </p:cNvPr>
          <p:cNvSpPr>
            <a:spLocks noGrp="1"/>
          </p:cNvSpPr>
          <p:nvPr>
            <p:ph type="title"/>
          </p:nvPr>
        </p:nvSpPr>
        <p:spPr/>
        <p:txBody>
          <a:bodyPr/>
          <a:lstStyle/>
          <a:p>
            <a:r>
              <a:rPr lang="en-US" b="1" dirty="0"/>
              <a:t>Data Analysis – Clustering Methodology</a:t>
            </a:r>
            <a:endParaRPr lang="en-US" dirty="0"/>
          </a:p>
        </p:txBody>
      </p:sp>
      <p:sp>
        <p:nvSpPr>
          <p:cNvPr id="3" name="Content Placeholder 2">
            <a:extLst>
              <a:ext uri="{FF2B5EF4-FFF2-40B4-BE49-F238E27FC236}">
                <a16:creationId xmlns:a16="http://schemas.microsoft.com/office/drawing/2014/main" id="{E8F554CF-2765-4280-89C6-C3AEED6B7927}"/>
              </a:ext>
            </a:extLst>
          </p:cNvPr>
          <p:cNvSpPr>
            <a:spLocks noGrp="1"/>
          </p:cNvSpPr>
          <p:nvPr>
            <p:ph idx="1"/>
          </p:nvPr>
        </p:nvSpPr>
        <p:spPr>
          <a:xfrm>
            <a:off x="1097280" y="1949178"/>
            <a:ext cx="10058400" cy="794022"/>
          </a:xfrm>
        </p:spPr>
        <p:txBody>
          <a:bodyPr>
            <a:normAutofit fontScale="92500" lnSpcReduction="20000"/>
          </a:bodyPr>
          <a:lstStyle/>
          <a:p>
            <a:pPr>
              <a:buFont typeface="Arial" panose="020B0604020202020204" pitchFamily="34" charset="0"/>
              <a:buChar char="•"/>
            </a:pPr>
            <a:r>
              <a:rPr lang="en-US" dirty="0"/>
              <a:t>Left Figure– Plots out all the restaurants and point of places</a:t>
            </a:r>
          </a:p>
          <a:p>
            <a:pPr>
              <a:buFont typeface="Arial" panose="020B0604020202020204" pitchFamily="34" charset="0"/>
              <a:buChar char="•"/>
            </a:pPr>
            <a:r>
              <a:rPr lang="en-US" dirty="0"/>
              <a:t>Right Figure – Clustered restaurants and plot out its centroid of each cluster. </a:t>
            </a:r>
          </a:p>
        </p:txBody>
      </p:sp>
      <p:pic>
        <p:nvPicPr>
          <p:cNvPr id="4" name="Picture 3">
            <a:extLst>
              <a:ext uri="{FF2B5EF4-FFF2-40B4-BE49-F238E27FC236}">
                <a16:creationId xmlns:a16="http://schemas.microsoft.com/office/drawing/2014/main" id="{F165CFC6-D9DB-4022-A994-D04C4A8767F2}"/>
              </a:ext>
            </a:extLst>
          </p:cNvPr>
          <p:cNvPicPr>
            <a:picLocks noChangeAspect="1"/>
          </p:cNvPicPr>
          <p:nvPr/>
        </p:nvPicPr>
        <p:blipFill>
          <a:blip r:embed="rId2"/>
          <a:stretch>
            <a:fillRect/>
          </a:stretch>
        </p:blipFill>
        <p:spPr>
          <a:xfrm>
            <a:off x="0" y="2875504"/>
            <a:ext cx="12192000" cy="3600160"/>
          </a:xfrm>
          <a:prstGeom prst="rect">
            <a:avLst/>
          </a:prstGeom>
        </p:spPr>
      </p:pic>
    </p:spTree>
    <p:extLst>
      <p:ext uri="{BB962C8B-B14F-4D97-AF65-F5344CB8AC3E}">
        <p14:creationId xmlns:p14="http://schemas.microsoft.com/office/powerpoint/2010/main" val="805942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20D0A-60B4-40C1-B4C6-E5044C906D28}"/>
              </a:ext>
            </a:extLst>
          </p:cNvPr>
          <p:cNvSpPr>
            <a:spLocks noGrp="1"/>
          </p:cNvSpPr>
          <p:nvPr>
            <p:ph type="title"/>
          </p:nvPr>
        </p:nvSpPr>
        <p:spPr/>
        <p:txBody>
          <a:bodyPr/>
          <a:lstStyle/>
          <a:p>
            <a:r>
              <a:rPr lang="en-US" b="1" dirty="0"/>
              <a:t>Results and Discussion</a:t>
            </a:r>
            <a:endParaRPr lang="en-US" dirty="0"/>
          </a:p>
        </p:txBody>
      </p:sp>
      <p:sp>
        <p:nvSpPr>
          <p:cNvPr id="3" name="Content Placeholder 2">
            <a:extLst>
              <a:ext uri="{FF2B5EF4-FFF2-40B4-BE49-F238E27FC236}">
                <a16:creationId xmlns:a16="http://schemas.microsoft.com/office/drawing/2014/main" id="{AAABE629-DC0B-47F9-837F-A4E18F2BF5BF}"/>
              </a:ext>
            </a:extLst>
          </p:cNvPr>
          <p:cNvSpPr>
            <a:spLocks noGrp="1"/>
          </p:cNvSpPr>
          <p:nvPr>
            <p:ph idx="1"/>
          </p:nvPr>
        </p:nvSpPr>
        <p:spPr>
          <a:xfrm>
            <a:off x="1097280" y="1909421"/>
            <a:ext cx="10058400" cy="1450757"/>
          </a:xfrm>
        </p:spPr>
        <p:txBody>
          <a:bodyPr>
            <a:normAutofit lnSpcReduction="10000"/>
          </a:bodyPr>
          <a:lstStyle/>
          <a:p>
            <a:r>
              <a:rPr lang="en-US" dirty="0"/>
              <a:t>In our observation, we want to investigate further that how much overlap between the cluster centroid and venues locations we picked. At some clusters, there are multiple venues around its centroid. The below bar chart shows the </a:t>
            </a:r>
            <a:r>
              <a:rPr lang="en-US" b="1" i="1" u="sng" dirty="0"/>
              <a:t>Closest Venue</a:t>
            </a:r>
            <a:r>
              <a:rPr lang="en-US" dirty="0"/>
              <a:t> to the centroid, distance reported in miles. </a:t>
            </a:r>
          </a:p>
          <a:p>
            <a:endParaRPr lang="en-US" dirty="0"/>
          </a:p>
        </p:txBody>
      </p:sp>
      <p:pic>
        <p:nvPicPr>
          <p:cNvPr id="4" name="Picture 3">
            <a:extLst>
              <a:ext uri="{FF2B5EF4-FFF2-40B4-BE49-F238E27FC236}">
                <a16:creationId xmlns:a16="http://schemas.microsoft.com/office/drawing/2014/main" id="{90B78875-9D23-47EA-98AD-6E8CD7272182}"/>
              </a:ext>
            </a:extLst>
          </p:cNvPr>
          <p:cNvPicPr/>
          <p:nvPr/>
        </p:nvPicPr>
        <p:blipFill>
          <a:blip r:embed="rId2"/>
          <a:stretch>
            <a:fillRect/>
          </a:stretch>
        </p:blipFill>
        <p:spPr>
          <a:xfrm>
            <a:off x="2091193" y="2925418"/>
            <a:ext cx="7953955" cy="3475382"/>
          </a:xfrm>
          <a:prstGeom prst="rect">
            <a:avLst/>
          </a:prstGeom>
        </p:spPr>
      </p:pic>
    </p:spTree>
    <p:extLst>
      <p:ext uri="{BB962C8B-B14F-4D97-AF65-F5344CB8AC3E}">
        <p14:creationId xmlns:p14="http://schemas.microsoft.com/office/powerpoint/2010/main" val="31842653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A8559-051B-4D90-AF0E-E14F455D3AFF}"/>
              </a:ext>
            </a:extLst>
          </p:cNvPr>
          <p:cNvSpPr>
            <a:spLocks noGrp="1"/>
          </p:cNvSpPr>
          <p:nvPr>
            <p:ph type="title"/>
          </p:nvPr>
        </p:nvSpPr>
        <p:spPr/>
        <p:txBody>
          <a:bodyPr/>
          <a:lstStyle/>
          <a:p>
            <a:r>
              <a:rPr lang="en-US" b="1" dirty="0"/>
              <a:t>Conclusion</a:t>
            </a:r>
            <a:endParaRPr lang="en-US" dirty="0"/>
          </a:p>
        </p:txBody>
      </p:sp>
      <p:sp>
        <p:nvSpPr>
          <p:cNvPr id="3" name="Content Placeholder 2">
            <a:extLst>
              <a:ext uri="{FF2B5EF4-FFF2-40B4-BE49-F238E27FC236}">
                <a16:creationId xmlns:a16="http://schemas.microsoft.com/office/drawing/2014/main" id="{EC9FDA39-B021-4AB5-8F73-A7983ECDBEA8}"/>
              </a:ext>
            </a:extLst>
          </p:cNvPr>
          <p:cNvSpPr>
            <a:spLocks noGrp="1"/>
          </p:cNvSpPr>
          <p:nvPr>
            <p:ph idx="1"/>
          </p:nvPr>
        </p:nvSpPr>
        <p:spPr>
          <a:xfrm>
            <a:off x="1097280" y="2108201"/>
            <a:ext cx="6226798" cy="3819467"/>
          </a:xfrm>
        </p:spPr>
        <p:txBody>
          <a:bodyPr>
            <a:normAutofit fontScale="92500"/>
          </a:bodyPr>
          <a:lstStyle/>
          <a:p>
            <a:r>
              <a:rPr lang="en-US" dirty="0"/>
              <a:t>From the result, what surprise us is that our hypothesis of Groceries Shop will be "hubs" of restaurants are preliminary confirmed, as their minimum average distance are within 1.5 miles, very close to a shopping mall distance of 1.3 miles.</a:t>
            </a:r>
          </a:p>
          <a:p>
            <a:r>
              <a:rPr lang="en-US" dirty="0"/>
              <a:t>Our above analysis suggests that grocery store/super market are usually surrounded by restaurants. This result corresponds to our life experience. Most people would love to go out for dinning after grocery shopping at the weekend. We assume the result could be more promising if the database of </a:t>
            </a:r>
            <a:r>
              <a:rPr lang="en-US" dirty="0" err="1"/>
              <a:t>FourSquare</a:t>
            </a:r>
            <a:r>
              <a:rPr lang="en-US" dirty="0"/>
              <a:t> included more small restaurants like we saw inside a super market plaza. </a:t>
            </a:r>
          </a:p>
          <a:p>
            <a:endParaRPr lang="en-US" dirty="0"/>
          </a:p>
        </p:txBody>
      </p:sp>
      <p:pic>
        <p:nvPicPr>
          <p:cNvPr id="4" name="Picture 3">
            <a:extLst>
              <a:ext uri="{FF2B5EF4-FFF2-40B4-BE49-F238E27FC236}">
                <a16:creationId xmlns:a16="http://schemas.microsoft.com/office/drawing/2014/main" id="{92861EC3-8900-440B-ACEB-81040ADC0DC0}"/>
              </a:ext>
            </a:extLst>
          </p:cNvPr>
          <p:cNvPicPr/>
          <p:nvPr/>
        </p:nvPicPr>
        <p:blipFill>
          <a:blip r:embed="rId2"/>
          <a:stretch>
            <a:fillRect/>
          </a:stretch>
        </p:blipFill>
        <p:spPr>
          <a:xfrm>
            <a:off x="7408268" y="2356775"/>
            <a:ext cx="4043927" cy="3012440"/>
          </a:xfrm>
          <a:prstGeom prst="rect">
            <a:avLst/>
          </a:prstGeom>
        </p:spPr>
      </p:pic>
    </p:spTree>
    <p:extLst>
      <p:ext uri="{BB962C8B-B14F-4D97-AF65-F5344CB8AC3E}">
        <p14:creationId xmlns:p14="http://schemas.microsoft.com/office/powerpoint/2010/main" val="2319730878"/>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{EC200C1D-2678-4674-9CD1-72C179329245}tf11437505</Template>
  <TotalTime>0</TotalTime>
  <Words>352</Words>
  <Application>Microsoft Office PowerPoint</Application>
  <PresentationFormat>Widescreen</PresentationFormat>
  <Paragraphs>15</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Georgia Pro Cond Light</vt:lpstr>
      <vt:lpstr>Speak Pro</vt:lpstr>
      <vt:lpstr>RetrospectVTI</vt:lpstr>
      <vt:lpstr>Final Capstone Project</vt:lpstr>
      <vt:lpstr>Introduction to Business Problem</vt:lpstr>
      <vt:lpstr>Data Requirement </vt:lpstr>
      <vt:lpstr>Data Analysis – Clustering Methodology</vt:lpstr>
      <vt:lpstr>Results and 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2020-04-20T21:37:41Z</dcterms:created>
  <dcterms:modified xsi:type="dcterms:W3CDTF">2020-04-20T22:43:40Z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